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7" r:id="rId2"/>
    <p:sldMasterId id="2147483665" r:id="rId3"/>
  </p:sldMasterIdLst>
  <p:notesMasterIdLst>
    <p:notesMasterId r:id="rId21"/>
  </p:notesMasterIdLst>
  <p:handoutMasterIdLst>
    <p:handoutMasterId r:id="rId22"/>
  </p:handoutMasterIdLst>
  <p:sldIdLst>
    <p:sldId id="287" r:id="rId4"/>
    <p:sldId id="263" r:id="rId5"/>
    <p:sldId id="276" r:id="rId6"/>
    <p:sldId id="264" r:id="rId7"/>
    <p:sldId id="288" r:id="rId8"/>
    <p:sldId id="271" r:id="rId9"/>
    <p:sldId id="272" r:id="rId10"/>
    <p:sldId id="273" r:id="rId11"/>
    <p:sldId id="269" r:id="rId12"/>
    <p:sldId id="282" r:id="rId13"/>
    <p:sldId id="280" r:id="rId14"/>
    <p:sldId id="270" r:id="rId15"/>
    <p:sldId id="283" r:id="rId16"/>
    <p:sldId id="284" r:id="rId17"/>
    <p:sldId id="285" r:id="rId18"/>
    <p:sldId id="281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71" d="100"/>
          <a:sy n="71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F0B7-B704-4202-96A5-A7F63100A6E5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9757-8A10-4989-AC7A-DCD8B8300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647BA-5088-479C-A39D-5208D0623F09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FD9E-5DE7-4E90-8C61-E7224C46A3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D9E-5DE7-4E90-8C61-E7224C46A3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D9E-5DE7-4E90-8C61-E7224C46A3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D9E-5DE7-4E90-8C61-E7224C46A3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CE08-6FE3-43FE-B08D-4B47D447743D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CEEF-F497-4959-9661-824AED1F7F5E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295F-44BF-457D-A383-BBC91E252DA2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E94A-7730-4F1B-A90D-76C5719A6229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2976-95D1-40BD-8970-AE6AAD5639E4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740D-C073-4891-ABE1-4F2DD001384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FC02-C3B1-4859-9E25-4E5214708541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C8DD-EC2A-41C0-8E18-1E69B37DD0C7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CE08-6FE3-43FE-B08D-4B47D447743D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CEEF-F497-4959-9661-824AED1F7F5E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FC02-C3B1-4859-9E25-4E5214708541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C8DD-EC2A-41C0-8E18-1E69B37DD0C7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9636-2A52-4DFC-9ADA-BD973FC5F054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0BDE-6E31-4AC4-87FC-AB8C4046CB11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EF-243A-4B66-B050-FA8AE31679B4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042D-365F-4CC6-A8F7-1B7D242F6D47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71611"/>
            <a:ext cx="4040188" cy="6032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214553"/>
            <a:ext cx="4040188" cy="391160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214553"/>
            <a:ext cx="4041775" cy="391160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03F7-2A95-45DB-B6EB-F079F932D0EF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F222-B458-4B73-9AB8-B9CE3F5B7976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2515-BFC8-494E-BD8E-8EE61443C5D7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9EEE-1B2C-4099-9102-CE56F953298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8B8F-5E8F-4469-BFE2-78747766EC37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7893-9A07-476D-8A27-502A94251320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9636-2A52-4DFC-9ADA-BD973FC5F054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0BDE-6E31-4AC4-87FC-AB8C4046CB11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3230" cy="869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88EB-8BE7-4E5D-B10A-7BF9C50BC32A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60F7-D293-4A52-A42A-ABBC8FEF0599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857760"/>
            <a:ext cx="5486400" cy="5095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00034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5415154"/>
            <a:ext cx="5486400" cy="7570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>
          <a:xfrm>
            <a:off x="6215075" y="1500188"/>
            <a:ext cx="2428864" cy="4714894"/>
          </a:xfrm>
        </p:spPr>
        <p:txBody>
          <a:bodyPr bIns="180000" anchor="b">
            <a:normAutofit/>
          </a:bodyPr>
          <a:lstStyle>
            <a:lvl1pPr marL="92075" indent="0" algn="l">
              <a:buFontTx/>
              <a:buNone/>
              <a:defRPr sz="1600"/>
            </a:lvl1pPr>
            <a:lvl2pPr algn="ctr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2142-5D6F-4475-A9A6-1B2F1ABF7F97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7B26-84DA-4CF8-B7AC-59BB54E53F5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295F-44BF-457D-A383-BBC91E252DA2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E94A-7730-4F1B-A90D-76C5719A6229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2976-95D1-40BD-8970-AE6AAD5639E4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740D-C073-4891-ABE1-4F2DD001384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EF-243A-4B66-B050-FA8AE31679B4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042D-365F-4CC6-A8F7-1B7D242F6D47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71611"/>
            <a:ext cx="4040188" cy="6032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214553"/>
            <a:ext cx="4040188" cy="391160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214553"/>
            <a:ext cx="4041775" cy="391160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03F7-2A95-45DB-B6EB-F079F932D0EF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F222-B458-4B73-9AB8-B9CE3F5B7976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2515-BFC8-494E-BD8E-8EE61443C5D7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9EEE-1B2C-4099-9102-CE56F953298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8B8F-5E8F-4469-BFE2-78747766EC37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7893-9A07-476D-8A27-502A94251320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43230" cy="869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88EB-8BE7-4E5D-B10A-7BF9C50BC32A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60F7-D293-4A52-A42A-ABBC8FEF0599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857760"/>
            <a:ext cx="5486400" cy="5095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00034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5415154"/>
            <a:ext cx="5486400" cy="7570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>
          <a:xfrm>
            <a:off x="6215075" y="1500188"/>
            <a:ext cx="2428864" cy="4714894"/>
          </a:xfrm>
        </p:spPr>
        <p:txBody>
          <a:bodyPr bIns="180000" anchor="b">
            <a:normAutofit/>
          </a:bodyPr>
          <a:lstStyle>
            <a:lvl1pPr marL="92075" indent="0" algn="l">
              <a:buFontTx/>
              <a:buNone/>
              <a:defRPr sz="1600"/>
            </a:lvl1pPr>
            <a:lvl2pPr algn="ctr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2142-5D6F-4475-A9A6-1B2F1ABF7F97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7B26-84DA-4CF8-B7AC-59BB54E53F5A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53292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21784-D189-4A8F-A5FE-B16DD3FE5AC8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56744-C2F1-41F3-954E-6AEC16F21602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196F-3E73-48BB-BF6E-48B255B3F67E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C436-4B54-4C3F-9B07-30C96B83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53292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21784-D189-4A8F-A5FE-B16DD3FE5AC8}" type="datetimeFigureOut">
              <a:rPr lang="es-AR"/>
              <a:pPr>
                <a:defRPr/>
              </a:pPr>
              <a:t>03/11/2010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56744-C2F1-41F3-954E-6AEC16F21602}" type="slidenum">
              <a:rPr lang="es-AR"/>
              <a:pPr>
                <a:defRPr/>
              </a:pPr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COMNET: An 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NYSERDA</a:t>
            </a:r>
          </a:p>
          <a:p>
            <a:r>
              <a:rPr lang="en-US" dirty="0" smtClean="0"/>
              <a:t>Ron Nelson, IMT</a:t>
            </a:r>
          </a:p>
          <a:p>
            <a:r>
              <a:rPr lang="en-US" dirty="0" smtClean="0"/>
              <a:t>Cliff </a:t>
            </a:r>
            <a:r>
              <a:rPr lang="en-US" dirty="0" err="1" smtClean="0"/>
              <a:t>Majersik</a:t>
            </a:r>
            <a:r>
              <a:rPr lang="en-US" dirty="0" smtClean="0"/>
              <a:t>, IMT</a:t>
            </a:r>
          </a:p>
          <a:p>
            <a:r>
              <a:rPr lang="en-US" sz="2400" dirty="0" smtClean="0"/>
              <a:t>November 3, 2010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8000"/>
          <a:stretch>
            <a:fillRect/>
          </a:stretch>
        </p:blipFill>
        <p:spPr bwMode="auto">
          <a:xfrm>
            <a:off x="6172200" y="1828800"/>
            <a:ext cx="179294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COMNET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/>
              <a:t>Benefits to Energy Modelers</a:t>
            </a:r>
          </a:p>
          <a:p>
            <a:pPr lvl="1"/>
            <a:r>
              <a:rPr lang="en-US" sz="1600" dirty="0" smtClean="0"/>
              <a:t>Less effort, a more error free process</a:t>
            </a:r>
          </a:p>
          <a:p>
            <a:pPr lvl="1"/>
            <a:r>
              <a:rPr lang="en-US" sz="1600" dirty="0" smtClean="0"/>
              <a:t>Baseline building is automatically generated</a:t>
            </a:r>
          </a:p>
          <a:p>
            <a:pPr lvl="1"/>
            <a:r>
              <a:rPr lang="en-US" sz="1600" dirty="0" smtClean="0"/>
              <a:t>Only need to specify the proposed design</a:t>
            </a:r>
          </a:p>
          <a:p>
            <a:pPr lvl="1"/>
            <a:r>
              <a:rPr lang="en-US" sz="1600" dirty="0" smtClean="0"/>
              <a:t>Offers credit for reductions in non-regulated energy use such as commercial refrigeration and plug loads</a:t>
            </a:r>
          </a:p>
          <a:p>
            <a:pPr lvl="1"/>
            <a:r>
              <a:rPr lang="en-US" sz="1600" dirty="0" smtClean="0"/>
              <a:t>Same COMNET accredited software can be used for multiple purposes</a:t>
            </a:r>
          </a:p>
          <a:p>
            <a:pPr lvl="2"/>
            <a:r>
              <a:rPr lang="en-US" sz="1400" dirty="0" smtClean="0"/>
              <a:t>Tax credits</a:t>
            </a:r>
          </a:p>
          <a:p>
            <a:pPr lvl="2"/>
            <a:r>
              <a:rPr lang="en-US" sz="1400" dirty="0" smtClean="0"/>
              <a:t>Green building ratings</a:t>
            </a:r>
          </a:p>
          <a:p>
            <a:pPr lvl="2"/>
            <a:r>
              <a:rPr lang="en-US" sz="1400" dirty="0" smtClean="0"/>
              <a:t>Energy labels</a:t>
            </a:r>
          </a:p>
          <a:p>
            <a:pPr lvl="2"/>
            <a:r>
              <a:rPr lang="en-US" sz="1400" dirty="0" smtClean="0"/>
              <a:t>Code compliance (future)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 smtClean="0"/>
              <a:t>Benefits to Software Developers</a:t>
            </a:r>
          </a:p>
          <a:p>
            <a:pPr lvl="1"/>
            <a:r>
              <a:rPr lang="en-US" sz="1600" dirty="0" smtClean="0"/>
              <a:t>Single specification serves multiple purposes-Tax credits, Green building ratings, Energy labels and Code compliance (future)</a:t>
            </a:r>
          </a:p>
          <a:p>
            <a:pPr lvl="1"/>
            <a:r>
              <a:rPr lang="en-US" sz="1600" dirty="0" smtClean="0"/>
              <a:t>Reduced development costs</a:t>
            </a:r>
          </a:p>
          <a:p>
            <a:pPr lvl="1"/>
            <a:r>
              <a:rPr lang="en-US" sz="1600" dirty="0" smtClean="0"/>
              <a:t>Credibility from third-party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2000" b="1" dirty="0" smtClean="0"/>
              <a:t>Document compliance to qualify for</a:t>
            </a:r>
          </a:p>
          <a:p>
            <a:pPr lvl="1"/>
            <a:r>
              <a:rPr lang="en-US" sz="1600" dirty="0" smtClean="0"/>
              <a:t>EPACT 2005 Energy Efficient Commercial Buildings Tax Deduction</a:t>
            </a:r>
          </a:p>
          <a:p>
            <a:pPr lvl="1"/>
            <a:r>
              <a:rPr lang="en-US" sz="1600" dirty="0" smtClean="0"/>
              <a:t>Performance-based energy code compliance</a:t>
            </a:r>
          </a:p>
          <a:p>
            <a:pPr lvl="1"/>
            <a:r>
              <a:rPr lang="en-US" sz="1600" dirty="0" smtClean="0"/>
              <a:t>Generating estimates of operating costs for commercial building appraisals</a:t>
            </a:r>
          </a:p>
          <a:p>
            <a:pPr lvl="1"/>
            <a:r>
              <a:rPr lang="en-US" sz="1600" dirty="0" smtClean="0"/>
              <a:t>Enabling comparison of “designed-performance” energy efficiency ratings among buildings</a:t>
            </a:r>
          </a:p>
          <a:p>
            <a:pPr lvl="2"/>
            <a:r>
              <a:rPr lang="en-US" sz="1200" dirty="0" smtClean="0"/>
              <a:t>USGBC’s LEED™ NC energy points</a:t>
            </a:r>
          </a:p>
          <a:p>
            <a:pPr lvl="2"/>
            <a:r>
              <a:rPr lang="en-US" sz="1200" dirty="0" smtClean="0"/>
              <a:t>Producing EUI outputs specifically for ENERGY STAR’s Target Finder™</a:t>
            </a:r>
          </a:p>
          <a:p>
            <a:pPr lvl="2"/>
            <a:r>
              <a:rPr lang="en-US" sz="1200" dirty="0" smtClean="0"/>
              <a:t>Integration into ASHRAE technical specs (COMNET is referenced by ASHRAE Building Energy Quotient—</a:t>
            </a:r>
            <a:r>
              <a:rPr lang="en-US" sz="1200" dirty="0" err="1" smtClean="0"/>
              <a:t>bEQ</a:t>
            </a:r>
            <a:r>
              <a:rPr lang="en-US" sz="1200" dirty="0" smtClean="0"/>
              <a:t>)</a:t>
            </a:r>
          </a:p>
          <a:p>
            <a:pPr lvl="1"/>
            <a:r>
              <a:rPr lang="en-US" sz="1600" dirty="0" smtClean="0"/>
              <a:t>Utility, State or Federal performance-based incentive programs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2895600" cy="400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Application in New York State— the Green Building Tax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Energy and energy efficiency: </a:t>
            </a:r>
          </a:p>
          <a:p>
            <a:pPr lvl="1"/>
            <a:r>
              <a:rPr lang="en-US" sz="4000" dirty="0" smtClean="0"/>
              <a:t>New construction: no more than </a:t>
            </a:r>
            <a:r>
              <a:rPr lang="en-US" sz="4000" b="1" dirty="0" smtClean="0">
                <a:solidFill>
                  <a:srgbClr val="0070C0"/>
                </a:solidFill>
              </a:rPr>
              <a:t>65% of energy use </a:t>
            </a:r>
            <a:r>
              <a:rPr lang="en-US" sz="4000" dirty="0" smtClean="0"/>
              <a:t>allowed under The New York State Energy Conservation and Construction Code</a:t>
            </a:r>
          </a:p>
          <a:p>
            <a:pPr lvl="1"/>
            <a:r>
              <a:rPr lang="en-US" sz="4000" dirty="0" smtClean="0"/>
              <a:t>Rehabilitation: no more than </a:t>
            </a:r>
            <a:r>
              <a:rPr lang="en-US" sz="4000" b="1" dirty="0" smtClean="0">
                <a:solidFill>
                  <a:srgbClr val="0070C0"/>
                </a:solidFill>
              </a:rPr>
              <a:t>75% of energy use </a:t>
            </a:r>
            <a:r>
              <a:rPr lang="en-US" sz="4000" dirty="0" smtClean="0"/>
              <a:t>allowed under The New York State Energy Conservation and Construction Code</a:t>
            </a:r>
          </a:p>
          <a:p>
            <a:pPr lvl="1"/>
            <a:r>
              <a:rPr lang="en-US" sz="4000" dirty="0" smtClean="0"/>
              <a:t>Other standards set by Department of Environmental Conservation in effect at time placed in service.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b="1" dirty="0" smtClean="0"/>
              <a:t>Appliances and any heating, cooling and water heating equipment.</a:t>
            </a:r>
          </a:p>
          <a:p>
            <a:r>
              <a:rPr lang="en-US" sz="4000" dirty="0" smtClean="0"/>
              <a:t>Other green requirements </a:t>
            </a:r>
          </a:p>
          <a:p>
            <a:pPr lvl="1"/>
            <a:r>
              <a:rPr lang="en-US" sz="3000" dirty="0" smtClean="0"/>
              <a:t>Compliance with other requirements: zoning, land use, erosion control, storm water management, building code, environmental regulations.</a:t>
            </a:r>
          </a:p>
          <a:p>
            <a:pPr lvl="1"/>
            <a:r>
              <a:rPr lang="en-US" sz="3000" dirty="0" smtClean="0"/>
              <a:t>Indoor Air Quality </a:t>
            </a:r>
          </a:p>
          <a:p>
            <a:pPr lvl="1"/>
            <a:r>
              <a:rPr lang="en-US" sz="3000" dirty="0" smtClean="0"/>
              <a:t>Fresh air intake located away from sources of contamination.</a:t>
            </a:r>
          </a:p>
          <a:p>
            <a:pPr lvl="1"/>
            <a:r>
              <a:rPr lang="en-US" sz="3000" dirty="0" smtClean="0"/>
              <a:t>Indoor air quality management plan during construction or rehabilitation.</a:t>
            </a:r>
          </a:p>
          <a:p>
            <a:pPr lvl="1"/>
            <a:r>
              <a:rPr lang="en-US" sz="3000" dirty="0" smtClean="0"/>
              <a:t>Annual Indoor Air Quality testing: Carbon monoxide, carbon dioxide, volatile organic compounds, radon, and particulates (OK to do radon once).</a:t>
            </a:r>
          </a:p>
          <a:p>
            <a:pPr lvl="1"/>
            <a:r>
              <a:rPr lang="en-US" sz="3000" dirty="0" smtClean="0"/>
              <a:t>Mechanical Plant Commissioning.</a:t>
            </a:r>
          </a:p>
          <a:p>
            <a:pPr lvl="1"/>
            <a:r>
              <a:rPr lang="en-US" sz="3000" dirty="0" smtClean="0"/>
              <a:t>Facilitating recycling of wastes.</a:t>
            </a:r>
          </a:p>
          <a:p>
            <a:pPr lvl="1"/>
            <a:r>
              <a:rPr lang="en-US" sz="3000" dirty="0" smtClean="0"/>
              <a:t>Energy compliant plumbing fixtures.</a:t>
            </a:r>
          </a:p>
          <a:p>
            <a:pPr lvl="1"/>
            <a:r>
              <a:rPr lang="en-US" sz="3000" dirty="0" smtClean="0"/>
              <a:t>Notices to tenants of tax credit opportunity and guidelines for energy efficiency air quality and recycling.</a:t>
            </a:r>
          </a:p>
          <a:p>
            <a:pPr lvl="1"/>
            <a:r>
              <a:rPr lang="en-US" sz="3000" dirty="0" smtClean="0"/>
              <a:t>Building Materials, Finishes and Furnishings.</a:t>
            </a:r>
          </a:p>
          <a:p>
            <a:pPr lvl="1"/>
            <a:r>
              <a:rPr lang="en-US" sz="3000" dirty="0" smtClean="0"/>
              <a:t>Owner occupied tenant space must be green if owner wants credit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COMNET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performed within committees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" y="2059345"/>
            <a:ext cx="8045450" cy="4493855"/>
            <a:chOff x="240" y="1056"/>
            <a:chExt cx="5328" cy="2976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928" y="1728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624" y="2352"/>
              <a:ext cx="45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40" y="2688"/>
              <a:ext cx="816" cy="13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392" y="2688"/>
              <a:ext cx="816" cy="1344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96" y="2688"/>
              <a:ext cx="816" cy="1344"/>
            </a:xfrm>
            <a:prstGeom prst="roundRect">
              <a:avLst>
                <a:gd name="adj" fmla="val 16667"/>
              </a:avLst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600" y="2688"/>
              <a:ext cx="816" cy="1344"/>
            </a:xfrm>
            <a:prstGeom prst="roundRect">
              <a:avLst>
                <a:gd name="adj" fmla="val 16667"/>
              </a:avLst>
            </a:prstGeom>
            <a:solidFill>
              <a:srgbClr val="0066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752" y="2688"/>
              <a:ext cx="816" cy="1344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2" y="1056"/>
              <a:ext cx="5088" cy="672"/>
            </a:xfrm>
            <a:prstGeom prst="roundRect">
              <a:avLst>
                <a:gd name="adj" fmla="val 16667"/>
              </a:avLst>
            </a:prstGeom>
            <a:solidFill>
              <a:srgbClr val="174195">
                <a:alpha val="8666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3" y="1142"/>
              <a:ext cx="1395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Charles Eley, Chair (AEC)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Bill Prindle (ICF)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Jean Lupinacci (EPA)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Martha Brook (CEC)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287" y="1142"/>
              <a:ext cx="169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Michael Holtz (LightLouver)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David Goldstein (NRDC)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Steve Taylor (Taylor/ASHRAE)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Mike Opitz (USGBC)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000" y="1143"/>
              <a:ext cx="1328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Philip Fairey (FSEC)</a:t>
              </a: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 </a:t>
              </a: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Cliff Majersik (IMT)</a:t>
              </a:r>
            </a:p>
            <a:p>
              <a:pPr>
                <a:lnSpc>
                  <a:spcPct val="50000"/>
                </a:lnSpc>
              </a:pPr>
              <a:endParaRPr lang="en-US" sz="1400" b="1">
                <a:latin typeface="Cambria" pitchFamily="18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1400" b="1">
                  <a:latin typeface="Cambria" pitchFamily="18" charset="0"/>
                </a:rPr>
                <a:t>Colin McCormick (DOE)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 rot="-5400000">
              <a:off x="327" y="1257"/>
              <a:ext cx="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rgbClr val="99CC00"/>
                  </a:solidFill>
                  <a:latin typeface="Calibri" pitchFamily="34" charset="0"/>
                </a:rPr>
                <a:t>C S C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720" y="1056"/>
              <a:ext cx="0" cy="67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36" y="2736"/>
              <a:ext cx="6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>
                  <a:solidFill>
                    <a:srgbClr val="99CC00"/>
                  </a:solidFill>
                  <a:latin typeface="Calibri" pitchFamily="34" charset="0"/>
                </a:rPr>
                <a:t>TECHNICAL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404" y="2688"/>
              <a:ext cx="82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>
                  <a:solidFill>
                    <a:srgbClr val="99CC00"/>
                  </a:solidFill>
                  <a:latin typeface="Calibri" pitchFamily="34" charset="0"/>
                </a:rPr>
                <a:t>SOFTWARE</a:t>
              </a:r>
              <a:br>
                <a:rPr lang="en-US" sz="1300" b="1">
                  <a:solidFill>
                    <a:srgbClr val="99CC00"/>
                  </a:solidFill>
                  <a:latin typeface="Calibri" pitchFamily="34" charset="0"/>
                </a:rPr>
              </a:br>
              <a:r>
                <a:rPr lang="en-US" sz="1300" b="1">
                  <a:solidFill>
                    <a:srgbClr val="99CC00"/>
                  </a:solidFill>
                  <a:latin typeface="Calibri" pitchFamily="34" charset="0"/>
                </a:rPr>
                <a:t>ACCREDITATION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424" y="2736"/>
              <a:ext cx="9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99CC00"/>
                  </a:solidFill>
                  <a:latin typeface="Calibri" pitchFamily="34" charset="0"/>
                </a:rPr>
                <a:t>  CREDENTIALING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88" y="3024"/>
              <a:ext cx="696" cy="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latin typeface="Calibri" pitchFamily="34" charset="0"/>
                </a:rPr>
                <a:t>Charles Eley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Michael Holtz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Philip Fairey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Steve Taylor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Martha Brook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David Goldstein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422" y="3024"/>
              <a:ext cx="733" cy="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latin typeface="Calibri" pitchFamily="34" charset="0"/>
                </a:rPr>
                <a:t>Charles Eley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Michael Holtz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Philip Fairey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Steve Taylor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Colin McCormick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91" y="2966"/>
              <a:ext cx="644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Calibri" pitchFamily="34" charset="0"/>
                </a:rPr>
                <a:t>Cliff Majersik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Philip Fairey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Bill Prindle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David Goldstein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Chip Barnaby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Roger Hedrick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Ann McCormick</a:t>
              </a:r>
            </a:p>
            <a:p>
              <a:pPr algn="ctr"/>
              <a:r>
                <a:rPr lang="en-US" sz="1000" b="1">
                  <a:latin typeface="Calibri" pitchFamily="34" charset="0"/>
                </a:rPr>
                <a:t>Asim Tahir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673" y="2688"/>
              <a:ext cx="72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>
                  <a:solidFill>
                    <a:srgbClr val="99CC00"/>
                  </a:solidFill>
                  <a:latin typeface="Calibri" pitchFamily="34" charset="0"/>
                </a:rPr>
                <a:t>STRUCTURE </a:t>
              </a:r>
            </a:p>
            <a:p>
              <a:pPr algn="ctr"/>
              <a:r>
                <a:rPr lang="en-US" sz="1300" b="1">
                  <a:solidFill>
                    <a:srgbClr val="99CC00"/>
                  </a:solidFill>
                  <a:latin typeface="Calibri" pitchFamily="34" charset="0"/>
                </a:rPr>
                <a:t>AND FINANCE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670" y="3024"/>
              <a:ext cx="696" cy="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latin typeface="Calibri" pitchFamily="34" charset="0"/>
                </a:rPr>
                <a:t>David Goldstein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Michael Holtz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Philip Fairey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Cliff Majersik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Steve Baden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800" y="2736"/>
              <a:ext cx="7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99CC00"/>
                  </a:solidFill>
                  <a:latin typeface="Calibri" pitchFamily="34" charset="0"/>
                </a:rPr>
                <a:t>PROMOTION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784" y="3024"/>
              <a:ext cx="733" cy="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latin typeface="Calibri" pitchFamily="34" charset="0"/>
                </a:rPr>
                <a:t>Cliff Majersik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Jean Lupinacci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Colin McCormick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Martha Brook</a:t>
              </a:r>
            </a:p>
            <a:p>
              <a:pPr algn="ctr"/>
              <a:r>
                <a:rPr lang="en-US" sz="1100" b="1">
                  <a:latin typeface="Calibri" pitchFamily="34" charset="0"/>
                </a:rPr>
                <a:t>Mike Opitz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624" y="23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776" y="23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928" y="23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032" y="23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184" y="235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40" y="2976"/>
              <a:ext cx="81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392" y="2976"/>
              <a:ext cx="81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496" y="2976"/>
              <a:ext cx="81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3600" y="2976"/>
              <a:ext cx="81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752" y="2976"/>
              <a:ext cx="81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COMNET project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Committee</a:t>
            </a:r>
          </a:p>
          <a:p>
            <a:pPr lvl="1"/>
            <a:r>
              <a:rPr lang="en-US" dirty="0" smtClean="0"/>
              <a:t>Completed modeling and guidelines procedures</a:t>
            </a:r>
          </a:p>
          <a:p>
            <a:pPr lvl="1"/>
            <a:r>
              <a:rPr lang="en-US" dirty="0" smtClean="0"/>
              <a:t>Reviewed document through two public comment </a:t>
            </a:r>
            <a:br>
              <a:rPr lang="en-US" dirty="0" smtClean="0"/>
            </a:br>
            <a:r>
              <a:rPr lang="en-US" dirty="0" smtClean="0"/>
              <a:t>periods</a:t>
            </a:r>
          </a:p>
          <a:p>
            <a:pPr lvl="1"/>
            <a:r>
              <a:rPr lang="en-US" dirty="0" smtClean="0"/>
              <a:t>Published completed document on August 16</a:t>
            </a:r>
          </a:p>
          <a:p>
            <a:r>
              <a:rPr lang="en-US" dirty="0" smtClean="0"/>
              <a:t>Credentialing Committee</a:t>
            </a:r>
          </a:p>
          <a:p>
            <a:pPr lvl="1"/>
            <a:r>
              <a:rPr lang="en-US" dirty="0" smtClean="0"/>
              <a:t>Looking at building energy modeler first</a:t>
            </a:r>
          </a:p>
          <a:p>
            <a:pPr lvl="1"/>
            <a:r>
              <a:rPr lang="en-US" dirty="0" smtClean="0"/>
              <a:t>Assessing body of knowledge</a:t>
            </a:r>
          </a:p>
          <a:p>
            <a:pPr lvl="2"/>
            <a:r>
              <a:rPr lang="en-US" dirty="0" smtClean="0"/>
              <a:t>ASHRAE’s Building Energy Modeler Professional </a:t>
            </a:r>
            <a:br>
              <a:rPr lang="en-US" dirty="0" smtClean="0"/>
            </a:br>
            <a:r>
              <a:rPr lang="en-US" dirty="0" smtClean="0"/>
              <a:t>(BEMP) looks like a good precedent</a:t>
            </a:r>
          </a:p>
          <a:p>
            <a:pPr lvl="2"/>
            <a:r>
              <a:rPr lang="en-US" dirty="0" smtClean="0"/>
              <a:t>Incremental body of knowledge appears small</a:t>
            </a:r>
          </a:p>
          <a:p>
            <a:pPr lvl="1"/>
            <a:r>
              <a:rPr lang="en-US" dirty="0" smtClean="0"/>
              <a:t>Tentatively regards BEMP as sufficient credential for modeling skills</a:t>
            </a:r>
          </a:p>
          <a:p>
            <a:pPr lvl="2"/>
            <a:r>
              <a:rPr lang="en-US" dirty="0" smtClean="0"/>
              <a:t>No further testing required for modeler using accredited software</a:t>
            </a:r>
          </a:p>
          <a:p>
            <a:pPr lvl="2"/>
            <a:r>
              <a:rPr lang="en-US" dirty="0" smtClean="0"/>
              <a:t>Training and testing required for modeler using unaccredited software</a:t>
            </a:r>
          </a:p>
          <a:p>
            <a:pPr lvl="1"/>
            <a:r>
              <a:rPr lang="en-US" dirty="0" smtClean="0"/>
              <a:t>Conformity assessment required for all COMNET modelers</a:t>
            </a:r>
          </a:p>
          <a:p>
            <a:pPr lvl="2"/>
            <a:r>
              <a:rPr lang="en-US" dirty="0" smtClean="0"/>
              <a:t>Random third-party verification from credentialed verifiers </a:t>
            </a:r>
          </a:p>
          <a:p>
            <a:endParaRPr lang="en-US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1706431"/>
            <a:ext cx="2390775" cy="31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COMNET project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Promotion Committee</a:t>
            </a:r>
          </a:p>
          <a:p>
            <a:pPr lvl="1"/>
            <a:r>
              <a:rPr lang="en-US" dirty="0" smtClean="0"/>
              <a:t>Includes major stakeholders</a:t>
            </a:r>
          </a:p>
          <a:p>
            <a:pPr lvl="2"/>
            <a:r>
              <a:rPr lang="en-US" dirty="0" smtClean="0"/>
              <a:t>DOE</a:t>
            </a:r>
          </a:p>
          <a:p>
            <a:pPr lvl="2"/>
            <a:r>
              <a:rPr lang="en-US" dirty="0" smtClean="0"/>
              <a:t>EPA</a:t>
            </a:r>
          </a:p>
          <a:p>
            <a:pPr lvl="2"/>
            <a:r>
              <a:rPr lang="en-US" dirty="0" smtClean="0"/>
              <a:t>CEC</a:t>
            </a:r>
          </a:p>
          <a:p>
            <a:pPr lvl="2"/>
            <a:r>
              <a:rPr lang="en-US" dirty="0" smtClean="0"/>
              <a:t>USGBC</a:t>
            </a:r>
          </a:p>
          <a:p>
            <a:pPr lvl="1"/>
            <a:r>
              <a:rPr lang="en-US" dirty="0" smtClean="0"/>
              <a:t>Work in progress</a:t>
            </a:r>
          </a:p>
          <a:p>
            <a:pPr lvl="2"/>
            <a:r>
              <a:rPr lang="en-US" dirty="0" smtClean="0"/>
              <a:t>Defining partnerships</a:t>
            </a:r>
          </a:p>
          <a:p>
            <a:pPr lvl="2"/>
            <a:r>
              <a:rPr lang="en-US" dirty="0" smtClean="0"/>
              <a:t>Engaging software vendors</a:t>
            </a:r>
          </a:p>
          <a:p>
            <a:r>
              <a:rPr lang="en-US" dirty="0" smtClean="0"/>
              <a:t>Structure and Finance Committee</a:t>
            </a:r>
          </a:p>
          <a:p>
            <a:pPr lvl="1"/>
            <a:r>
              <a:rPr lang="en-US" dirty="0" smtClean="0"/>
              <a:t>Considering three organization options</a:t>
            </a:r>
          </a:p>
          <a:p>
            <a:pPr lvl="1"/>
            <a:r>
              <a:rPr lang="en-US" dirty="0" smtClean="0"/>
              <a:t>Coordinating with RESNET’s future positioning task force</a:t>
            </a:r>
          </a:p>
          <a:p>
            <a:r>
              <a:rPr lang="en-US" dirty="0" smtClean="0"/>
              <a:t>Software Accreditation Committee</a:t>
            </a:r>
          </a:p>
          <a:p>
            <a:pPr lvl="1"/>
            <a:r>
              <a:rPr lang="en-US" dirty="0" smtClean="0"/>
              <a:t>Not yet convened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809" y="1676401"/>
            <a:ext cx="3636616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/>
              <a:t>Project Management</a:t>
            </a:r>
          </a:p>
          <a:p>
            <a:pPr lvl="1"/>
            <a:r>
              <a:rPr lang="en-US" sz="1600" dirty="0" smtClean="0"/>
              <a:t>New Building Institute</a:t>
            </a:r>
          </a:p>
          <a:p>
            <a:r>
              <a:rPr lang="en-US" sz="2000" b="1" dirty="0" smtClean="0"/>
              <a:t>Institutional Lead</a:t>
            </a:r>
          </a:p>
          <a:p>
            <a:pPr lvl="1"/>
            <a:r>
              <a:rPr lang="en-US" sz="1600" dirty="0" smtClean="0"/>
              <a:t>Institute for Market Transformation </a:t>
            </a:r>
          </a:p>
          <a:p>
            <a:pPr lvl="1"/>
            <a:r>
              <a:rPr lang="en-US" sz="1600" dirty="0" smtClean="0"/>
              <a:t>RESNET</a:t>
            </a:r>
          </a:p>
          <a:p>
            <a:r>
              <a:rPr lang="en-US" sz="2000" b="1" dirty="0" smtClean="0"/>
              <a:t>Technical Lead</a:t>
            </a:r>
          </a:p>
          <a:p>
            <a:pPr lvl="1"/>
            <a:r>
              <a:rPr lang="en-US" sz="1600" b="1" dirty="0" smtClean="0"/>
              <a:t>Architectural Energy Corporation </a:t>
            </a:r>
          </a:p>
          <a:p>
            <a:pPr lvl="1"/>
            <a:r>
              <a:rPr lang="en-US" sz="1600" dirty="0" smtClean="0"/>
              <a:t>Energy Soft</a:t>
            </a:r>
          </a:p>
          <a:p>
            <a:pPr lvl="1"/>
            <a:r>
              <a:rPr lang="en-US" sz="1600" dirty="0" smtClean="0"/>
              <a:t>Florida Solar Energy Center</a:t>
            </a:r>
          </a:p>
          <a:p>
            <a:pPr lvl="1"/>
            <a:r>
              <a:rPr lang="en-US" sz="1600" dirty="0" smtClean="0"/>
              <a:t>Energy and Environmental Economics</a:t>
            </a:r>
          </a:p>
          <a:p>
            <a:pPr lvl="1"/>
            <a:r>
              <a:rPr lang="en-US" sz="1600" dirty="0" smtClean="0"/>
              <a:t>McHugh Energy Consultants </a:t>
            </a:r>
          </a:p>
          <a:p>
            <a:pPr lvl="1"/>
            <a:r>
              <a:rPr lang="en-US" sz="1600" dirty="0" smtClean="0"/>
              <a:t>National Resource Defense Council</a:t>
            </a:r>
          </a:p>
          <a:p>
            <a:endParaRPr 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752600"/>
            <a:ext cx="2895600" cy="39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COMNET Guidelines and Procedures complete and ready to reference</a:t>
            </a:r>
          </a:p>
          <a:p>
            <a:r>
              <a:rPr lang="en-US" sz="2000" dirty="0" smtClean="0"/>
              <a:t>COMNET credentialing processes under development</a:t>
            </a:r>
          </a:p>
          <a:p>
            <a:r>
              <a:rPr lang="en-US" sz="2000" dirty="0" smtClean="0"/>
              <a:t>COMNET integration with RESNET in progress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285" t="6977" r="68471" b="6977"/>
          <a:stretch>
            <a:fillRect/>
          </a:stretch>
        </p:blipFill>
        <p:spPr bwMode="auto">
          <a:xfrm>
            <a:off x="5715000" y="1600200"/>
            <a:ext cx="2590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COM</a:t>
            </a:r>
            <a:r>
              <a:rPr lang="en-US" sz="2000" b="1" dirty="0" err="1" smtClean="0"/>
              <a:t>mercial</a:t>
            </a:r>
            <a:r>
              <a:rPr lang="en-US" sz="2000" b="1" dirty="0" smtClean="0"/>
              <a:t> Energy Services </a:t>
            </a:r>
            <a:r>
              <a:rPr lang="en-US" sz="2000" b="1" dirty="0" err="1" smtClean="0">
                <a:solidFill>
                  <a:srgbClr val="0070C0"/>
                </a:solidFill>
              </a:rPr>
              <a:t>NET</a:t>
            </a:r>
            <a:r>
              <a:rPr lang="en-US" sz="2000" b="1" dirty="0" err="1" smtClean="0"/>
              <a:t>work</a:t>
            </a:r>
            <a:r>
              <a:rPr lang="en-US" sz="2000" dirty="0" smtClean="0"/>
              <a:t> is a new system assessing the energy efficiency of commercial and multifamily buildings</a:t>
            </a:r>
          </a:p>
          <a:p>
            <a:r>
              <a:rPr lang="en-US" sz="2000" b="1" dirty="0" smtClean="0"/>
              <a:t>The commercial building sister </a:t>
            </a:r>
            <a:r>
              <a:rPr lang="en-US" sz="2000" dirty="0" smtClean="0"/>
              <a:t>to the Residential Energy Services Network—</a:t>
            </a:r>
            <a:r>
              <a:rPr lang="en-US" dirty="0" smtClean="0"/>
              <a:t>RE</a:t>
            </a:r>
            <a:r>
              <a:rPr lang="en-US" sz="2000" dirty="0" smtClean="0"/>
              <a:t>SNET</a:t>
            </a:r>
          </a:p>
          <a:p>
            <a:r>
              <a:rPr lang="en-US" sz="2000" b="1" dirty="0" smtClean="0"/>
              <a:t>Standardizes the process</a:t>
            </a:r>
            <a:r>
              <a:rPr lang="en-US" sz="2000" dirty="0" smtClean="0"/>
              <a:t> of performing energy calculations by:</a:t>
            </a:r>
          </a:p>
          <a:p>
            <a:pPr lvl="1"/>
            <a:r>
              <a:rPr lang="en-US" dirty="0" smtClean="0"/>
              <a:t>Restricting schedules and other operation assumptions</a:t>
            </a:r>
          </a:p>
          <a:p>
            <a:pPr lvl="1"/>
            <a:r>
              <a:rPr lang="en-US" sz="1600" dirty="0" smtClean="0"/>
              <a:t>Accurately specifying the baseline building</a:t>
            </a:r>
          </a:p>
          <a:p>
            <a:pPr lvl="1"/>
            <a:r>
              <a:rPr lang="en-US" dirty="0" smtClean="0"/>
              <a:t>Automatic generation of reference building</a:t>
            </a:r>
          </a:p>
          <a:p>
            <a:pPr lvl="1"/>
            <a:r>
              <a:rPr lang="en-US" sz="1600" dirty="0" smtClean="0"/>
              <a:t>Providing credit for reductions in non-regulated energy use</a:t>
            </a:r>
          </a:p>
          <a:p>
            <a:r>
              <a:rPr lang="en-US" sz="2000" dirty="0" smtClean="0"/>
              <a:t>COMNET is developing a </a:t>
            </a:r>
            <a:r>
              <a:rPr lang="en-US" sz="2000" b="1" dirty="0" smtClean="0"/>
              <a:t>quality assurance </a:t>
            </a:r>
            <a:r>
              <a:rPr lang="en-US" sz="2000" dirty="0" smtClean="0"/>
              <a:t>program to:</a:t>
            </a:r>
          </a:p>
          <a:p>
            <a:pPr lvl="1"/>
            <a:r>
              <a:rPr lang="en-US" sz="1600" dirty="0" smtClean="0"/>
              <a:t>Accredit software</a:t>
            </a:r>
          </a:p>
          <a:p>
            <a:pPr lvl="1"/>
            <a:r>
              <a:rPr lang="en-US" sz="1600" dirty="0" smtClean="0"/>
              <a:t>Accredit raters/modelers</a:t>
            </a:r>
          </a:p>
          <a:p>
            <a:pPr lvl="1"/>
            <a:r>
              <a:rPr lang="en-US" sz="1600" dirty="0" smtClean="0"/>
              <a:t>Accredit auditors (longer term)</a:t>
            </a:r>
          </a:p>
          <a:p>
            <a:r>
              <a:rPr lang="en-US" dirty="0" smtClean="0"/>
              <a:t>Seeks to be a national standard</a:t>
            </a:r>
          </a:p>
          <a:p>
            <a:pPr lvl="1"/>
            <a:r>
              <a:rPr lang="en-US" dirty="0" smtClean="0"/>
              <a:t>In the long term may seek ANSI accreditation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6096000" cy="800100"/>
          </a:xfrm>
        </p:spPr>
        <p:txBody>
          <a:bodyPr/>
          <a:lstStyle/>
          <a:p>
            <a:r>
              <a:rPr lang="en-US" dirty="0" smtClean="0"/>
              <a:t>Challenges addressed by COMNET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/>
              <a:t>Technical Challenges</a:t>
            </a:r>
          </a:p>
          <a:p>
            <a:pPr lvl="1"/>
            <a:r>
              <a:rPr lang="en-US" sz="1600" b="1" dirty="0" smtClean="0"/>
              <a:t> </a:t>
            </a:r>
            <a:r>
              <a:rPr lang="en-US" sz="1600" dirty="0" smtClean="0"/>
              <a:t>Unregulated Loads</a:t>
            </a:r>
          </a:p>
          <a:p>
            <a:pPr lvl="2"/>
            <a:r>
              <a:rPr lang="en-US" sz="1400" dirty="0" smtClean="0"/>
              <a:t>Plug loads, commercial refrigeration and vertical transportation.</a:t>
            </a:r>
          </a:p>
          <a:p>
            <a:pPr lvl="2"/>
            <a:r>
              <a:rPr lang="en-US" sz="1400" dirty="0" smtClean="0"/>
              <a:t>Discrepancies between the predicted and actual energy use of a building.</a:t>
            </a:r>
          </a:p>
          <a:p>
            <a:pPr lvl="1"/>
            <a:r>
              <a:rPr lang="en-US" sz="1600" dirty="0" smtClean="0"/>
              <a:t>Automatic Reference Building Generation</a:t>
            </a:r>
          </a:p>
          <a:p>
            <a:r>
              <a:rPr lang="en-US" sz="2000" b="1" dirty="0" smtClean="0"/>
              <a:t>Market-Based Challenges</a:t>
            </a:r>
          </a:p>
          <a:p>
            <a:pPr lvl="1"/>
            <a:r>
              <a:rPr lang="en-US" sz="1600" dirty="0" smtClean="0"/>
              <a:t>Skills and performance standards for building energy modeling and auditing professionals</a:t>
            </a:r>
          </a:p>
          <a:p>
            <a:pPr lvl="1"/>
            <a:r>
              <a:rPr lang="en-US" sz="1600" dirty="0" smtClean="0"/>
              <a:t>No existing legal-grade credential</a:t>
            </a:r>
          </a:p>
          <a:p>
            <a:pPr lvl="2">
              <a:buNone/>
            </a:pPr>
            <a:endParaRPr lang="en-US" sz="1400" dirty="0" smtClean="0"/>
          </a:p>
        </p:txBody>
      </p:sp>
      <p:sp>
        <p:nvSpPr>
          <p:cNvPr id="8194" name="AutoShape 2" descr="http://t0.gstatic.com/images?q=tbn:ANd9GcRElAfV26-fDNFThLeGAgM8w3ABmF50gkgaUS7X8H0sRkpBaYA&amp;t=1&amp;usg=__2nQUDUcStWg3o7Aqnf2tADneMYg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://b-roll.net/today/wp-content/uploads/2008/03/tall_buildings_2-2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ttp://b-roll.net/today/wp-content/uploads/2008/03/tall_buildings_2-2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ttp://b-roll.net/today/wp-content/uploads/2008/03/tall_buildings_2-2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8923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COMNET Technical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/>
              <a:t>The COMNET Modeling Guidelines and Procedures for </a:t>
            </a:r>
            <a:r>
              <a:rPr lang="en-US" sz="2000" b="1" i="1" dirty="0" smtClean="0">
                <a:solidFill>
                  <a:srgbClr val="0070C0"/>
                </a:solidFill>
              </a:rPr>
              <a:t>asset ratings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1600" dirty="0" smtClean="0"/>
              <a:t>Procedures for energy modeling of commercial buildings and comparing against baseline standards</a:t>
            </a:r>
          </a:p>
          <a:p>
            <a:pPr lvl="1"/>
            <a:r>
              <a:rPr lang="en-US" sz="1600" dirty="0" smtClean="0"/>
              <a:t>Current baseline standards </a:t>
            </a:r>
          </a:p>
          <a:p>
            <a:pPr lvl="2"/>
            <a:r>
              <a:rPr lang="en-US" sz="1400" dirty="0" smtClean="0"/>
              <a:t>Federal tax deductions (ASHRAE 90.1-2001),</a:t>
            </a:r>
          </a:p>
          <a:p>
            <a:pPr lvl="2"/>
            <a:r>
              <a:rPr lang="en-US" sz="1400" dirty="0" smtClean="0"/>
              <a:t>Green building ratings (ASHRAE Standard 90.1-2007), and</a:t>
            </a:r>
          </a:p>
          <a:p>
            <a:pPr lvl="2"/>
            <a:r>
              <a:rPr lang="en-US" sz="1400" dirty="0" smtClean="0"/>
              <a:t>Energy labels</a:t>
            </a:r>
          </a:p>
          <a:p>
            <a:pPr lvl="1"/>
            <a:r>
              <a:rPr lang="en-US" sz="1600" dirty="0" smtClean="0"/>
              <a:t>Future baseline standards </a:t>
            </a:r>
          </a:p>
          <a:p>
            <a:pPr lvl="2"/>
            <a:r>
              <a:rPr lang="en-US" sz="1400" dirty="0" smtClean="0"/>
              <a:t>Code compliance</a:t>
            </a:r>
          </a:p>
          <a:p>
            <a:pPr lvl="2"/>
            <a:r>
              <a:rPr lang="en-US" sz="1400" dirty="0" smtClean="0"/>
              <a:t>Building energy ratings—zero energy performance index (</a:t>
            </a:r>
            <a:r>
              <a:rPr lang="en-US" sz="1400" dirty="0" err="1" smtClean="0"/>
              <a:t>zEPI</a:t>
            </a:r>
            <a:r>
              <a:rPr lang="en-US" sz="1400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 smtClean="0"/>
              <a:t>Additional Possible Baselines in the Future</a:t>
            </a:r>
          </a:p>
          <a:p>
            <a:pPr lvl="1"/>
            <a:r>
              <a:rPr lang="en-US" sz="1600" dirty="0" smtClean="0"/>
              <a:t>California code compliance (under development)</a:t>
            </a:r>
          </a:p>
          <a:p>
            <a:pPr lvl="1"/>
            <a:r>
              <a:rPr lang="en-US" sz="1600" dirty="0" smtClean="0"/>
              <a:t>ASHRAE 90.1-2010</a:t>
            </a:r>
          </a:p>
          <a:p>
            <a:pPr lvl="1"/>
            <a:r>
              <a:rPr lang="en-US" sz="1600" dirty="0" err="1" smtClean="0"/>
              <a:t>IgCC</a:t>
            </a:r>
            <a:endParaRPr lang="en-US" sz="1600" dirty="0" smtClean="0"/>
          </a:p>
          <a:p>
            <a:pPr lvl="1"/>
            <a:r>
              <a:rPr lang="en-US" sz="1600" dirty="0" smtClean="0"/>
              <a:t>IECC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 Vs. COMNET</a:t>
            </a:r>
            <a:endParaRPr lang="en-US" dirty="0"/>
          </a:p>
        </p:txBody>
      </p:sp>
      <p:pic>
        <p:nvPicPr>
          <p:cNvPr id="5" name="Picture 2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114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1910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7200" y="165729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/>
              <a:t>Current 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165729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/>
              <a:t>System with COMNET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 accredits </a:t>
            </a:r>
            <a:r>
              <a:rPr lang="en-US" dirty="0" smtClean="0"/>
              <a:t>organizations—goal for COMNET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 develop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Openness </a:t>
            </a:r>
          </a:p>
          <a:p>
            <a:pPr lvl="1"/>
            <a:r>
              <a:rPr lang="en-US" dirty="0" smtClean="0"/>
              <a:t>Broad representation</a:t>
            </a:r>
          </a:p>
          <a:p>
            <a:pPr lvl="1"/>
            <a:r>
              <a:rPr lang="en-US" dirty="0" smtClean="0"/>
              <a:t>Public review</a:t>
            </a:r>
          </a:p>
          <a:p>
            <a:pPr lvl="1"/>
            <a:r>
              <a:rPr lang="en-US" dirty="0" smtClean="0"/>
              <a:t>Document </a:t>
            </a:r>
            <a:r>
              <a:rPr lang="en-US" dirty="0"/>
              <a:t>maintenance</a:t>
            </a:r>
          </a:p>
          <a:p>
            <a:pPr lvl="0"/>
            <a:r>
              <a:rPr lang="en-US" dirty="0"/>
              <a:t>To certify products or personnel </a:t>
            </a:r>
            <a:endParaRPr lang="en-US" dirty="0" smtClean="0"/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process for </a:t>
            </a:r>
            <a:r>
              <a:rPr lang="en-US" dirty="0" smtClean="0"/>
              <a:t>grievances</a:t>
            </a:r>
          </a:p>
          <a:p>
            <a:r>
              <a:rPr lang="en-US" dirty="0" smtClean="0"/>
              <a:t>ANSI requires quality assurance</a:t>
            </a:r>
          </a:p>
          <a:p>
            <a:pPr lvl="1"/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Conformity assessment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quality assurance"/>
          <p:cNvPicPr>
            <a:picLocks noChangeAspect="1" noChangeArrowheads="1"/>
          </p:cNvPicPr>
          <p:nvPr/>
        </p:nvPicPr>
        <p:blipFill>
          <a:blip r:embed="rId2" cstate="print"/>
          <a:srcRect l="-2618" t="-2381" r="-2631" b="-2381"/>
          <a:stretch>
            <a:fillRect/>
          </a:stretch>
        </p:blipFill>
        <p:spPr bwMode="auto">
          <a:xfrm>
            <a:off x="5334000" y="16764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Credentialing for commercial building modelers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No national standard—chaotic </a:t>
            </a:r>
            <a:br>
              <a:rPr lang="en-US" dirty="0" smtClean="0"/>
            </a:br>
            <a:r>
              <a:rPr lang="en-US" dirty="0" smtClean="0"/>
              <a:t>competing standards</a:t>
            </a:r>
          </a:p>
          <a:p>
            <a:pPr lvl="2"/>
            <a:r>
              <a:rPr lang="en-US" dirty="0" smtClean="0"/>
              <a:t>Non-uniform prerequisites </a:t>
            </a:r>
          </a:p>
          <a:p>
            <a:pPr lvl="2"/>
            <a:r>
              <a:rPr lang="en-US" dirty="0" smtClean="0"/>
              <a:t>Inconsistent body of knowledge</a:t>
            </a:r>
          </a:p>
          <a:p>
            <a:pPr lvl="2"/>
            <a:r>
              <a:rPr lang="en-US" dirty="0" smtClean="0"/>
              <a:t>Different examination procedures</a:t>
            </a:r>
          </a:p>
          <a:p>
            <a:pPr lvl="2"/>
            <a:r>
              <a:rPr lang="en-US" dirty="0" smtClean="0"/>
              <a:t>Varying recertification requirements </a:t>
            </a:r>
          </a:p>
          <a:p>
            <a:pPr lvl="1"/>
            <a:r>
              <a:rPr lang="en-US" dirty="0" smtClean="0"/>
              <a:t>No alternatives to licensed professionals</a:t>
            </a:r>
          </a:p>
          <a:p>
            <a:pPr lvl="2"/>
            <a:r>
              <a:rPr lang="en-US" dirty="0" smtClean="0"/>
              <a:t>Either a licensed engineer or architect is required for building energy modeling</a:t>
            </a:r>
          </a:p>
          <a:p>
            <a:pPr lvl="2"/>
            <a:r>
              <a:rPr lang="en-US" dirty="0" smtClean="0"/>
              <a:t>High costs act as barrier to wide implementation of modeling</a:t>
            </a:r>
          </a:p>
          <a:p>
            <a:pPr lvl="2"/>
            <a:r>
              <a:rPr lang="en-US" dirty="0" smtClean="0"/>
              <a:t>Unacceptable  for mandatory program</a:t>
            </a:r>
          </a:p>
          <a:p>
            <a:pPr lvl="1"/>
            <a:r>
              <a:rPr lang="en-US" dirty="0" smtClean="0"/>
              <a:t>Weak or nonexistent quality assurance mechanisms</a:t>
            </a:r>
          </a:p>
          <a:p>
            <a:pPr lvl="2"/>
            <a:r>
              <a:rPr lang="en-US" dirty="0" smtClean="0"/>
              <a:t>No verification of adherence to modeling standards</a:t>
            </a:r>
          </a:p>
          <a:p>
            <a:pPr lvl="2"/>
            <a:r>
              <a:rPr lang="en-US" dirty="0" smtClean="0"/>
              <a:t>No risk for loss of certification for modelers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962400" cy="304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COMNET credential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lvl="0"/>
            <a:r>
              <a:rPr lang="en-US" dirty="0" smtClean="0"/>
              <a:t>Oversight of quality assurance of certified professionals</a:t>
            </a:r>
          </a:p>
          <a:p>
            <a:pPr lvl="0"/>
            <a:r>
              <a:rPr lang="en-US" dirty="0" smtClean="0"/>
              <a:t>Industry standards for professional conduct</a:t>
            </a:r>
          </a:p>
          <a:p>
            <a:pPr lvl="0"/>
            <a:r>
              <a:rPr lang="en-US" dirty="0" smtClean="0"/>
              <a:t>Professional accountability through different levels of discipline such as probation, suspension, and revocation</a:t>
            </a:r>
          </a:p>
          <a:p>
            <a:pPr lvl="0"/>
            <a:r>
              <a:rPr lang="en-US" dirty="0" smtClean="0"/>
              <a:t>Standard for continuing education and recertification processes</a:t>
            </a:r>
          </a:p>
          <a:p>
            <a:pPr lvl="0"/>
            <a:r>
              <a:rPr lang="en-US" dirty="0" smtClean="0"/>
              <a:t>Random audits of certified building modelers</a:t>
            </a:r>
          </a:p>
          <a:p>
            <a:pPr lvl="0"/>
            <a:r>
              <a:rPr lang="en-US" dirty="0" smtClean="0"/>
              <a:t>Third-party verification of quality assurance performance</a:t>
            </a:r>
          </a:p>
          <a:p>
            <a:pPr lvl="0"/>
            <a:r>
              <a:rPr lang="en-US" dirty="0" smtClean="0"/>
              <a:t>Optional third-party training and continuing education providers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91" r="13636"/>
          <a:stretch>
            <a:fillRect/>
          </a:stretch>
        </p:blipFill>
        <p:spPr bwMode="auto">
          <a:xfrm>
            <a:off x="5368828" y="1752600"/>
            <a:ext cx="291080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COMNET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/>
              <a:t>Benefits to Rating Authorities</a:t>
            </a:r>
          </a:p>
          <a:p>
            <a:pPr lvl="1"/>
            <a:r>
              <a:rPr lang="en-US" sz="1600" dirty="0" smtClean="0"/>
              <a:t>More confidence in the results</a:t>
            </a:r>
          </a:p>
          <a:p>
            <a:pPr lvl="1"/>
            <a:r>
              <a:rPr lang="en-US" sz="1600" dirty="0" smtClean="0"/>
              <a:t>Less time required to review submittals (lower cost)</a:t>
            </a:r>
          </a:p>
          <a:p>
            <a:pPr lvl="1"/>
            <a:r>
              <a:rPr lang="en-US" sz="1600" dirty="0" smtClean="0"/>
              <a:t>Data flows seamlessly into the rating authorities database </a:t>
            </a:r>
          </a:p>
          <a:p>
            <a:pPr lvl="1"/>
            <a:r>
              <a:rPr lang="en-US" sz="1600" dirty="0" smtClean="0"/>
              <a:t>No “gaming” of the system</a:t>
            </a:r>
          </a:p>
          <a:p>
            <a:pPr lvl="1"/>
            <a:r>
              <a:rPr lang="en-US" sz="1600" dirty="0" smtClean="0"/>
              <a:t>Process is adaptable to new and changing baselines</a:t>
            </a:r>
          </a:p>
          <a:p>
            <a:pPr lvl="0"/>
            <a:r>
              <a:rPr lang="en-US" sz="2000" b="1" dirty="0" smtClean="0"/>
              <a:t>Benefits to the building owners </a:t>
            </a:r>
          </a:p>
          <a:p>
            <a:pPr lvl="1"/>
            <a:r>
              <a:rPr lang="en-US" sz="1600" dirty="0" smtClean="0"/>
              <a:t>Standardized method to get an accurate, reliable asset rating</a:t>
            </a:r>
          </a:p>
          <a:p>
            <a:pPr lvl="1"/>
            <a:r>
              <a:rPr lang="en-US" sz="1600" dirty="0" smtClean="0"/>
              <a:t>Standards and assumptions that allow for apples to apples comparison between buildings</a:t>
            </a:r>
          </a:p>
          <a:p>
            <a:pPr lvl="1"/>
            <a:r>
              <a:rPr lang="en-US" sz="1600" dirty="0" smtClean="0"/>
              <a:t>Cost savings for asset rating and code compliance through automatic generation of the reference building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806" y="1728788"/>
            <a:ext cx="3585352" cy="238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mnet-ppt-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net-ppt-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1086</Words>
  <Application>Microsoft Office PowerPoint</Application>
  <PresentationFormat>On-screen Show (4:3)</PresentationFormat>
  <Paragraphs>246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1_Comnet-ppt-template (1)</vt:lpstr>
      <vt:lpstr>Custom Design</vt:lpstr>
      <vt:lpstr>Comnet-ppt-template (1)</vt:lpstr>
      <vt:lpstr>COMNET: An Introduction</vt:lpstr>
      <vt:lpstr>What is COMNET?</vt:lpstr>
      <vt:lpstr>Challenges addressed by COMNET</vt:lpstr>
      <vt:lpstr>COMNET Technical Manual</vt:lpstr>
      <vt:lpstr>Current Practice Vs. COMNET</vt:lpstr>
      <vt:lpstr>ANSI accredits organizations—goal for COMNET</vt:lpstr>
      <vt:lpstr>Credentialing for commercial building modelers </vt:lpstr>
      <vt:lpstr>Opportunity for COMNET credential </vt:lpstr>
      <vt:lpstr>Benefits of COMNET</vt:lpstr>
      <vt:lpstr>Benefits of COMNET (cont)</vt:lpstr>
      <vt:lpstr>Potential Applications</vt:lpstr>
      <vt:lpstr>Application in New York State— the Green Building Tax Credit</vt:lpstr>
      <vt:lpstr>Status of the COMNET project</vt:lpstr>
      <vt:lpstr>Status of the COMNET project (cont)</vt:lpstr>
      <vt:lpstr>Status of the COMNET project (cont)</vt:lpstr>
      <vt:lpstr>Project Team</vt:lpstr>
      <vt:lpstr>Conclusion</vt:lpstr>
    </vt:vector>
  </TitlesOfParts>
  <Company>rff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ridhima</dc:creator>
  <cp:lastModifiedBy>Ridhima Nayyar</cp:lastModifiedBy>
  <cp:revision>75</cp:revision>
  <dcterms:created xsi:type="dcterms:W3CDTF">2010-10-14T19:38:13Z</dcterms:created>
  <dcterms:modified xsi:type="dcterms:W3CDTF">2010-11-03T14:23:57Z</dcterms:modified>
</cp:coreProperties>
</file>